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8"/>
  </p:notesMasterIdLst>
  <p:sldIdLst>
    <p:sldId id="347" r:id="rId3"/>
    <p:sldId id="350" r:id="rId4"/>
    <p:sldId id="296" r:id="rId5"/>
    <p:sldId id="351" r:id="rId6"/>
    <p:sldId id="361" r:id="rId7"/>
    <p:sldId id="352" r:id="rId8"/>
    <p:sldId id="362" r:id="rId9"/>
    <p:sldId id="345" r:id="rId10"/>
    <p:sldId id="355" r:id="rId11"/>
    <p:sldId id="356" r:id="rId12"/>
    <p:sldId id="357" r:id="rId13"/>
    <p:sldId id="358" r:id="rId14"/>
    <p:sldId id="359" r:id="rId15"/>
    <p:sldId id="360" r:id="rId16"/>
    <p:sldId id="349"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90"/>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15</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(2a-3c)</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43109"/>
            <a:ext cx="11430000" cy="563359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Amur tigers are in danger.They almost disappeared in the early 20th century because people killed them for their fur and bones.Sadly, only 40 were left in the wild at that time.In fact, they’re still in trouble now because people keep hunting them.Also, forests are getting smaller because of illegal logging (</a:t>
            </a:r>
            <a:r>
              <a:rPr lang="zh-CN" altLang="zh-CN" sz="2800">
                <a:solidFill>
                  <a:srgbClr val="000000"/>
                </a:solidFill>
                <a:latin typeface="Times New Roman" panose="02020603050405020304" pitchFamily="18" charset="0"/>
                <a:cs typeface="Times New Roman" panose="02020603050405020304" pitchFamily="18" charset="0"/>
              </a:rPr>
              <a:t>非法伐木</a:t>
            </a:r>
            <a:r>
              <a:rPr lang="en-US" altLang="zh-CN" sz="2800">
                <a:solidFill>
                  <a:srgbClr val="000000"/>
                </a:solidFill>
                <a:latin typeface="Times New Roman" panose="02020603050405020304" pitchFamily="18" charset="0"/>
                <a:cs typeface="Times New Roman" panose="02020603050405020304" pitchFamily="18" charset="0"/>
              </a:rPr>
              <a:t>) and the building of new roads.It’s hard for Amur tigers to find food and move around.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order to protect Amur tigers, countries and governments are setting up nature parks.Many people are working hard to save these tigers by stopping hunting and protecting their forests.The situation is becoming better, but there’s still a long way to go.</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38028"/>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.Where do Amur tigers live?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A.Northeastern China.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B.Northwestern China.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C.Southeastern China.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.Why are Amur tigers great hunters?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A.They have thick fur to keep warm.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B.Their eyesight is six times better than lions’.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C.They can run fast and travel long distances</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728044" y="879124"/>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p:nvPr/>
        </p:nvSpPr>
        <p:spPr>
          <a:xfrm>
            <a:off x="5884243" y="3156637"/>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51198"/>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.Why did Amur tigers almost disappear in the early 20th century?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A.Because the weather got really cold.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B.Because they had no water to drink.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C.Because people hunt them for money.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 is the writer’s purpose (</a:t>
            </a:r>
            <a:r>
              <a:rPr lang="zh-CN" altLang="zh-CN" sz="2800">
                <a:solidFill>
                  <a:srgbClr val="000000"/>
                </a:solidFill>
                <a:latin typeface="Times New Roman" panose="02020603050405020304" pitchFamily="18" charset="0"/>
                <a:cs typeface="Times New Roman" panose="02020603050405020304" pitchFamily="18" charset="0"/>
              </a:rPr>
              <a:t>目的</a:t>
            </a:r>
            <a:r>
              <a:rPr lang="en-US" altLang="zh-CN" sz="2800">
                <a:solidFill>
                  <a:srgbClr val="000000"/>
                </a:solidFill>
                <a:latin typeface="Times New Roman" panose="02020603050405020304" pitchFamily="18" charset="0"/>
                <a:cs typeface="Times New Roman" panose="02020603050405020304" pitchFamily="18" charset="0"/>
              </a:rPr>
              <a:t>) in writing the text?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A.To help us learn more about forests.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B.To call on us to protect wild animals.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C.To show us the world’s biggest animal.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0024729" y="64974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8781556" y="2848937"/>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0954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二、阅读还原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根据语篇内容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i="1">
                <a:solidFill>
                  <a:srgbClr val="000000"/>
                </a:solidFill>
                <a:latin typeface="Times New Roman" panose="02020603050405020304" pitchFamily="18" charset="0"/>
                <a:cs typeface="Times New Roman" panose="02020603050405020304" pitchFamily="18" charset="0"/>
              </a:rPr>
              <a:t>Earth</a:t>
            </a:r>
            <a:r>
              <a:rPr lang="en-US" altLang="zh-CN" sz="2800">
                <a:solidFill>
                  <a:srgbClr val="000000"/>
                </a:solidFill>
                <a:latin typeface="Times New Roman" panose="02020603050405020304" pitchFamily="18" charset="0"/>
                <a:cs typeface="Times New Roman" panose="02020603050405020304" pitchFamily="18" charset="0"/>
              </a:rPr>
              <a:t> is a wildlife documentary (</a:t>
            </a:r>
            <a:r>
              <a:rPr lang="zh-CN" altLang="zh-CN" sz="2800">
                <a:solidFill>
                  <a:srgbClr val="000000"/>
                </a:solidFill>
                <a:latin typeface="Times New Roman" panose="02020603050405020304" pitchFamily="18" charset="0"/>
                <a:cs typeface="Times New Roman" panose="02020603050405020304" pitchFamily="18" charset="0"/>
              </a:rPr>
              <a:t>纪录片</a:t>
            </a:r>
            <a:r>
              <a:rPr lang="en-US" altLang="zh-CN" sz="2800">
                <a:solidFill>
                  <a:srgbClr val="000000"/>
                </a:solidFill>
                <a:latin typeface="Times New Roman" panose="02020603050405020304" pitchFamily="18" charset="0"/>
                <a:cs typeface="Times New Roman" panose="02020603050405020304" pitchFamily="18" charset="0"/>
              </a:rPr>
              <a:t>) that takes us across our planet from north to south.</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We travel through icy lands, deep oceans, and green forests.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Our journey begins in spring.In the Arctic, a mother polar bear and her two babies search for food before their ice home melts (</a:t>
            </a:r>
            <a:r>
              <a:rPr lang="zh-CN" altLang="zh-CN" sz="2800">
                <a:solidFill>
                  <a:srgbClr val="000000"/>
                </a:solidFill>
                <a:latin typeface="Times New Roman" panose="02020603050405020304" pitchFamily="18" charset="0"/>
                <a:cs typeface="Times New Roman" panose="02020603050405020304" pitchFamily="18" charset="0"/>
              </a:rPr>
              <a:t>融化</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We also meet huge whales swimming in blue seas and colorful birds flying over forests.Each family fights to stay alive as seasons change.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1561886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84124"/>
            <a:ext cx="11430000" cy="2628155"/>
          </a:xfrm>
          <a:prstGeom prst="rect">
            <a:avLst/>
          </a:prstGeom>
        </p:spPr>
        <p:txBody>
          <a:bodyPr>
            <a:spAutoFit/>
          </a:bodyPr>
          <a:lstStyle/>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Filmed over twenty months using excellent film-making ways, the movie shows amazing things few people ever see.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But it also tells us we must better care for our home.If we do nothing, these animals will be in great danger.</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Let’s stop animals from disappearing.Remember—everyone plays a role in protecting our planet.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2832827"/>
            <a:ext cx="11430000" cy="3662285"/>
          </a:xfrm>
          <a:prstGeom prst="rect">
            <a:avLst/>
          </a:prstGeom>
          <a:ln>
            <a:solidFill>
              <a:schemeClr val="tx1"/>
            </a:solidFill>
          </a:ln>
        </p:spPr>
        <p:txBody>
          <a:bodyPr>
            <a:spAutoFit/>
          </a:bodyPr>
          <a:lstStyle/>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 film shows how animals can help humans.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 film stars are animals living in different places.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C.Small actions help, like turning off lights to save energy.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D.Unlike other films, it tells nature’s own story.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a:t>
            </a:r>
            <a:r>
              <a:rPr lang="en-US" altLang="zh-CN" sz="2800" i="1">
                <a:solidFill>
                  <a:srgbClr val="000000"/>
                </a:solidFill>
                <a:latin typeface="Times New Roman" panose="02020603050405020304" pitchFamily="18" charset="0"/>
                <a:cs typeface="Times New Roman" panose="02020603050405020304" pitchFamily="18" charset="0"/>
              </a:rPr>
              <a:t>Earth</a:t>
            </a:r>
            <a:r>
              <a:rPr lang="en-US" altLang="zh-CN" sz="2800">
                <a:solidFill>
                  <a:srgbClr val="000000"/>
                </a:solidFill>
                <a:latin typeface="Times New Roman" panose="02020603050405020304" pitchFamily="18" charset="0"/>
                <a:cs typeface="Times New Roman" panose="02020603050405020304" pitchFamily="18" charset="0"/>
              </a:rPr>
              <a:t> shows our planet’s beauty.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F.Halfway around the world, a mother elephant and her baby cross the Kalahari Desert looking for water.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5559176" y="5923447"/>
            <a:ext cx="2074607"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DBFEC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88287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29652"/>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.Some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蘑菇</a:t>
            </a:r>
            <a:r>
              <a:rPr lang="en-US" altLang="zh-CN" sz="2800">
                <a:solidFill>
                  <a:srgbClr val="000000"/>
                </a:solidFill>
                <a:latin typeface="Times New Roman" panose="02020603050405020304" pitchFamily="18" charset="0"/>
                <a:cs typeface="Times New Roman" panose="02020603050405020304" pitchFamily="18" charset="0"/>
              </a:rPr>
              <a:t>) are safe to eat, but others are poisonous(</a:t>
            </a:r>
            <a:r>
              <a:rPr lang="zh-CN" altLang="zh-CN" sz="2800">
                <a:solidFill>
                  <a:srgbClr val="000000"/>
                </a:solidFill>
                <a:latin typeface="Times New Roman" panose="02020603050405020304" pitchFamily="18" charset="0"/>
                <a:cs typeface="Times New Roman" panose="02020603050405020304" pitchFamily="18" charset="0"/>
              </a:rPr>
              <a:t>有毒的</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soup was made with fresh green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豌豆</a:t>
            </a:r>
            <a:r>
              <a:rPr lang="en-US" altLang="zh-CN" sz="2800">
                <a:solidFill>
                  <a:srgbClr val="000000"/>
                </a:solidFill>
                <a:latin typeface="Times New Roman" panose="02020603050405020304" pitchFamily="18" charset="0"/>
                <a:cs typeface="Times New Roman" panose="02020603050405020304" pitchFamily="18" charset="0"/>
              </a:rPr>
              <a:t>) and carrots.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.This area of France has a pleasant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 August.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Pacific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is the largest marine(</a:t>
            </a:r>
            <a:r>
              <a:rPr lang="zh-CN" altLang="zh-CN" sz="2800">
                <a:solidFill>
                  <a:srgbClr val="000000"/>
                </a:solidFill>
                <a:latin typeface="Times New Roman" panose="02020603050405020304" pitchFamily="18" charset="0"/>
                <a:cs typeface="Times New Roman" panose="02020603050405020304" pitchFamily="18" charset="0"/>
              </a:rPr>
              <a:t>海洋的</a:t>
            </a:r>
            <a:r>
              <a:rPr lang="en-US" altLang="zh-CN" sz="2800">
                <a:solidFill>
                  <a:srgbClr val="000000"/>
                </a:solidFill>
                <a:latin typeface="Times New Roman" panose="02020603050405020304" pitchFamily="18" charset="0"/>
                <a:cs typeface="Times New Roman" panose="02020603050405020304" pitchFamily="18" charset="0"/>
              </a:rPr>
              <a:t>) environment.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classroom became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生机勃勃的</a:t>
            </a:r>
            <a:r>
              <a:rPr lang="en-US" altLang="zh-CN" sz="2800">
                <a:solidFill>
                  <a:srgbClr val="000000"/>
                </a:solidFill>
                <a:latin typeface="Times New Roman" panose="02020603050405020304" pitchFamily="18" charset="0"/>
                <a:cs typeface="Times New Roman" panose="02020603050405020304" pitchFamily="18" charset="0"/>
              </a:rPr>
              <a:t>) during the discussion.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1685905" y="1888641"/>
            <a:ext cx="185980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mushrooms</a:t>
            </a:r>
            <a:endParaRPr lang="zh-CN" altLang="en-US" sz="2800"/>
          </a:p>
        </p:txBody>
      </p:sp>
      <p:sp>
        <p:nvSpPr>
          <p:cNvPr id="18" name="矩形 17"/>
          <p:cNvSpPr>
            <a:spLocks noChangeAspect="1"/>
          </p:cNvSpPr>
          <p:nvPr/>
        </p:nvSpPr>
        <p:spPr>
          <a:xfrm>
            <a:off x="6496180" y="2927453"/>
            <a:ext cx="118013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peas</a:t>
            </a:r>
            <a:r>
              <a:rPr lang="zh-CN" altLang="en-US" sz="2800">
                <a:solidFill>
                  <a:srgbClr val="FF0000"/>
                </a:solidFill>
                <a:latin typeface="Times New Roman" panose="02020603050405020304" pitchFamily="18" charset="0"/>
              </a:rPr>
              <a:t>　</a:t>
            </a:r>
            <a:endParaRPr lang="zh-CN" altLang="en-US" sz="2800"/>
          </a:p>
        </p:txBody>
      </p:sp>
      <p:sp>
        <p:nvSpPr>
          <p:cNvPr id="19" name="矩形 18"/>
          <p:cNvSpPr>
            <a:spLocks noChangeAspect="1"/>
          </p:cNvSpPr>
          <p:nvPr/>
        </p:nvSpPr>
        <p:spPr>
          <a:xfrm>
            <a:off x="5877260" y="3561007"/>
            <a:ext cx="123783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climate</a:t>
            </a:r>
            <a:endParaRPr lang="zh-CN" altLang="en-US" sz="2800"/>
          </a:p>
        </p:txBody>
      </p:sp>
      <p:sp>
        <p:nvSpPr>
          <p:cNvPr id="20" name="矩形 19"/>
          <p:cNvSpPr>
            <a:spLocks noChangeAspect="1"/>
          </p:cNvSpPr>
          <p:nvPr/>
        </p:nvSpPr>
        <p:spPr>
          <a:xfrm>
            <a:off x="2702546" y="4123326"/>
            <a:ext cx="109998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Ocean</a:t>
            </a:r>
            <a:endParaRPr lang="zh-CN" altLang="en-US" sz="2800"/>
          </a:p>
        </p:txBody>
      </p:sp>
      <p:sp>
        <p:nvSpPr>
          <p:cNvPr id="21" name="矩形 20"/>
          <p:cNvSpPr>
            <a:spLocks noChangeAspect="1"/>
          </p:cNvSpPr>
          <p:nvPr/>
        </p:nvSpPr>
        <p:spPr>
          <a:xfrm>
            <a:off x="4347975" y="4644549"/>
            <a:ext cx="100059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lively</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18013"/>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当我最喜欢的花死了时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我感到很失望。</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 </a:t>
            </a:r>
            <a:r>
              <a:rPr lang="en-US" altLang="zh-CN" sz="2800" smtClean="0">
                <a:solidFill>
                  <a:srgbClr val="000000"/>
                </a:solidFill>
                <a:latin typeface="Times New Roman" panose="02020603050405020304" pitchFamily="18" charset="0"/>
                <a:cs typeface="Times New Roman" panose="02020603050405020304" pitchFamily="18" charset="0"/>
              </a:rPr>
              <a:t>when </a:t>
            </a:r>
            <a:r>
              <a:rPr lang="en-US" altLang="zh-CN" sz="2800">
                <a:solidFill>
                  <a:srgbClr val="000000"/>
                </a:solidFill>
                <a:latin typeface="Times New Roman" panose="02020603050405020304" pitchFamily="18" charset="0"/>
                <a:cs typeface="Times New Roman" panose="02020603050405020304" pitchFamily="18" charset="0"/>
              </a:rPr>
              <a:t>my favorite flowers died.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雨后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花园里出现了一些蘑菇。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the rain, some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the garden.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我妈妈把冬装放在床底下的盒子里</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以节省空间。</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My mom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winter clothes in boxes under the </a:t>
            </a:r>
            <a:r>
              <a:rPr lang="en-US" altLang="zh-CN" sz="2800" smtClean="0">
                <a:solidFill>
                  <a:srgbClr val="000000"/>
                </a:solidFill>
                <a:latin typeface="Times New Roman" panose="02020603050405020304" pitchFamily="18" charset="0"/>
                <a:cs typeface="Times New Roman" panose="02020603050405020304" pitchFamily="18" charset="0"/>
              </a:rPr>
              <a:t>bed</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endPar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a:t>
            </a:r>
            <a:r>
              <a:rPr lang="en-US" altLang="zh-CN" sz="2800" smtClean="0">
                <a:solidFill>
                  <a:srgbClr val="000000"/>
                </a:solidFill>
                <a:latin typeface="Times New Roman" panose="02020603050405020304" pitchFamily="18" charset="0"/>
                <a:cs typeface="Times New Roman" panose="02020603050405020304" pitchFamily="18" charset="0"/>
              </a:rPr>
              <a:t>space</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038846" y="1913526"/>
            <a:ext cx="339227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felt </a:t>
            </a:r>
            <a:r>
              <a:rPr lang="en-US" altLang="zh-CN" sz="2800" smtClean="0">
                <a:solidFill>
                  <a:srgbClr val="FF0000"/>
                </a:solidFill>
                <a:latin typeface="Times New Roman" panose="02020603050405020304" pitchFamily="18" charset="0"/>
              </a:rPr>
              <a:t>         disappointed</a:t>
            </a:r>
            <a:endParaRPr lang="zh-CN" altLang="en-US" sz="2800"/>
          </a:p>
        </p:txBody>
      </p:sp>
      <p:sp>
        <p:nvSpPr>
          <p:cNvPr id="4" name="矩形 3"/>
          <p:cNvSpPr>
            <a:spLocks noChangeAspect="1"/>
          </p:cNvSpPr>
          <p:nvPr/>
        </p:nvSpPr>
        <p:spPr>
          <a:xfrm>
            <a:off x="3324846" y="3041293"/>
            <a:ext cx="324319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mushrooms appeared</a:t>
            </a:r>
            <a:endParaRPr lang="zh-CN" altLang="en-US" sz="2800"/>
          </a:p>
        </p:txBody>
      </p:sp>
      <p:sp>
        <p:nvSpPr>
          <p:cNvPr id="5" name="矩形 4"/>
          <p:cNvSpPr>
            <a:spLocks noChangeAspect="1"/>
          </p:cNvSpPr>
          <p:nvPr/>
        </p:nvSpPr>
        <p:spPr>
          <a:xfrm>
            <a:off x="1826246" y="4152105"/>
            <a:ext cx="199766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stores/stored</a:t>
            </a:r>
            <a:endParaRPr lang="zh-CN" altLang="en-US" sz="2800"/>
          </a:p>
        </p:txBody>
      </p:sp>
      <p:sp>
        <p:nvSpPr>
          <p:cNvPr id="6" name="矩形 5"/>
          <p:cNvSpPr>
            <a:spLocks noChangeAspect="1"/>
          </p:cNvSpPr>
          <p:nvPr/>
        </p:nvSpPr>
        <p:spPr>
          <a:xfrm>
            <a:off x="924546" y="4740858"/>
            <a:ext cx="244650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 </a:t>
            </a:r>
            <a:r>
              <a:rPr lang="en-US" altLang="zh-CN" sz="2800" smtClean="0">
                <a:solidFill>
                  <a:srgbClr val="FF0000"/>
                </a:solidFill>
                <a:latin typeface="Times New Roman" panose="02020603050405020304" pitchFamily="18" charset="0"/>
              </a:rPr>
              <a:t>              save</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27613"/>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在科学课上</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我们称了不同的岩石来比较它们的质量。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science class, we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different </a:t>
            </a:r>
            <a:r>
              <a:rPr lang="en-US" altLang="zh-CN" sz="2800" smtClean="0">
                <a:solidFill>
                  <a:srgbClr val="000000"/>
                </a:solidFill>
                <a:latin typeface="Times New Roman" panose="02020603050405020304" pitchFamily="18" charset="0"/>
                <a:cs typeface="Times New Roman" panose="02020603050405020304" pitchFamily="18" charset="0"/>
              </a:rPr>
              <a:t>rocks</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_________ _________</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their mass(</a:t>
            </a:r>
            <a:r>
              <a:rPr lang="zh-CN" altLang="zh-CN" sz="2800">
                <a:solidFill>
                  <a:srgbClr val="000000"/>
                </a:solidFill>
                <a:latin typeface="Times New Roman" panose="02020603050405020304" pitchFamily="18" charset="0"/>
                <a:cs typeface="Times New Roman" panose="02020603050405020304" pitchFamily="18" charset="0"/>
              </a:rPr>
              <a:t>质量</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闭上眼睛</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想象你正走过一片森林。</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Close your eyes 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 are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 </a:t>
            </a:r>
            <a:r>
              <a:rPr lang="en-US" altLang="zh-CN" sz="2800">
                <a:solidFill>
                  <a:srgbClr val="000000"/>
                </a:solidFill>
                <a:latin typeface="Times New Roman" panose="02020603050405020304" pitchFamily="18" charset="0"/>
                <a:cs typeface="Times New Roman" panose="02020603050405020304" pitchFamily="18" charset="0"/>
              </a:rPr>
              <a:t>forest.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451846" y="1934158"/>
            <a:ext cx="139974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weighed</a:t>
            </a:r>
            <a:endParaRPr lang="zh-CN" altLang="en-US" sz="2800"/>
          </a:p>
        </p:txBody>
      </p:sp>
      <p:sp>
        <p:nvSpPr>
          <p:cNvPr id="4" name="矩形 3"/>
          <p:cNvSpPr>
            <a:spLocks noChangeAspect="1"/>
          </p:cNvSpPr>
          <p:nvPr/>
        </p:nvSpPr>
        <p:spPr>
          <a:xfrm>
            <a:off x="7679763" y="1963316"/>
            <a:ext cx="277511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 </a:t>
            </a:r>
            <a:r>
              <a:rPr lang="en-US" altLang="zh-CN" sz="2800" smtClean="0">
                <a:solidFill>
                  <a:srgbClr val="FF0000"/>
                </a:solidFill>
                <a:latin typeface="Times New Roman" panose="02020603050405020304" pitchFamily="18" charset="0"/>
              </a:rPr>
              <a:t>           compare</a:t>
            </a:r>
            <a:endParaRPr lang="zh-CN" altLang="en-US" sz="2800"/>
          </a:p>
        </p:txBody>
      </p:sp>
      <p:sp>
        <p:nvSpPr>
          <p:cNvPr id="5" name="矩形 4"/>
          <p:cNvSpPr>
            <a:spLocks noChangeAspect="1"/>
          </p:cNvSpPr>
          <p:nvPr/>
        </p:nvSpPr>
        <p:spPr>
          <a:xfrm>
            <a:off x="3680446" y="3597858"/>
            <a:ext cx="133882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imagine</a:t>
            </a:r>
            <a:endParaRPr lang="zh-CN" altLang="en-US" sz="2800"/>
          </a:p>
        </p:txBody>
      </p:sp>
      <p:sp>
        <p:nvSpPr>
          <p:cNvPr id="6" name="矩形 5"/>
          <p:cNvSpPr>
            <a:spLocks noChangeAspect="1"/>
          </p:cNvSpPr>
          <p:nvPr/>
        </p:nvSpPr>
        <p:spPr>
          <a:xfrm>
            <a:off x="6817346" y="3627016"/>
            <a:ext cx="3086101"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walking       </a:t>
            </a:r>
            <a:r>
              <a:rPr lang="en-US" altLang="zh-CN" sz="2800">
                <a:solidFill>
                  <a:srgbClr val="FF0000"/>
                </a:solidFill>
                <a:latin typeface="Times New Roman" panose="02020603050405020304" pitchFamily="18" charset="0"/>
              </a:rPr>
              <a:t>through</a:t>
            </a:r>
            <a:endParaRPr lang="zh-CN" altLang="en-US" sz="2800"/>
          </a:p>
        </p:txBody>
      </p:sp>
    </p:spTree>
    <p:extLst>
      <p:ext uri="{BB962C8B-B14F-4D97-AF65-F5344CB8AC3E}">
        <p14:creationId xmlns:p14="http://schemas.microsoft.com/office/powerpoint/2010/main" val="361114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21273"/>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.Frogs help to protect farms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by eating insects</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frogs help to protect farms?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.Frogs can live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on land and in water</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frogs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The blue whale</a:t>
            </a:r>
            <a:r>
              <a:rPr lang="en-US" altLang="zh-CN" sz="2800">
                <a:solidFill>
                  <a:srgbClr val="000000"/>
                </a:solidFill>
                <a:latin typeface="Times New Roman" panose="02020603050405020304" pitchFamily="18" charset="0"/>
                <a:cs typeface="Times New Roman" panose="02020603050405020304" pitchFamily="18" charset="0"/>
              </a:rPr>
              <a:t> is the largest and heaviest animal on earth.(</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largest and heaviest animal on earth?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.They eat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some of the tiniest animals in the ocean</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eat</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937246" y="1629358"/>
            <a:ext cx="240963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do</a:t>
            </a:r>
            <a:endParaRPr lang="zh-CN" altLang="en-US" sz="2800"/>
          </a:p>
        </p:txBody>
      </p:sp>
      <p:sp>
        <p:nvSpPr>
          <p:cNvPr id="4" name="矩形 3"/>
          <p:cNvSpPr>
            <a:spLocks noChangeAspect="1"/>
          </p:cNvSpPr>
          <p:nvPr/>
        </p:nvSpPr>
        <p:spPr>
          <a:xfrm>
            <a:off x="937246" y="2737443"/>
            <a:ext cx="604364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Where </a:t>
            </a:r>
            <a:r>
              <a:rPr lang="en-US" altLang="zh-CN" sz="2800" smtClean="0">
                <a:solidFill>
                  <a:srgbClr val="FF0000"/>
                </a:solidFill>
                <a:latin typeface="Times New Roman" panose="02020603050405020304" pitchFamily="18" charset="0"/>
              </a:rPr>
              <a:t>            can                             live</a:t>
            </a:r>
            <a:endParaRPr lang="zh-CN" altLang="en-US" sz="2800"/>
          </a:p>
        </p:txBody>
      </p:sp>
      <p:sp>
        <p:nvSpPr>
          <p:cNvPr id="5" name="矩形 4"/>
          <p:cNvSpPr>
            <a:spLocks noChangeAspect="1"/>
          </p:cNvSpPr>
          <p:nvPr/>
        </p:nvSpPr>
        <p:spPr>
          <a:xfrm>
            <a:off x="690667" y="4418121"/>
            <a:ext cx="272542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is</a:t>
            </a:r>
            <a:endParaRPr lang="zh-CN" altLang="en-US" sz="2800"/>
          </a:p>
        </p:txBody>
      </p:sp>
      <p:sp>
        <p:nvSpPr>
          <p:cNvPr id="6" name="矩形 5"/>
          <p:cNvSpPr>
            <a:spLocks noChangeAspect="1"/>
          </p:cNvSpPr>
          <p:nvPr/>
        </p:nvSpPr>
        <p:spPr>
          <a:xfrm>
            <a:off x="690667" y="5526206"/>
            <a:ext cx="4270721"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do             they</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635758"/>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.Blue whales play an important role in our world.We must protect them.(</a:t>
            </a:r>
            <a:r>
              <a:rPr lang="zh-CN" altLang="zh-CN" sz="2800">
                <a:solidFill>
                  <a:srgbClr val="000000"/>
                </a:solidFill>
                <a:latin typeface="Times New Roman" panose="02020603050405020304" pitchFamily="18" charset="0"/>
                <a:cs typeface="Times New Roman" panose="02020603050405020304" pitchFamily="18" charset="0"/>
              </a:rPr>
              <a:t>使用连词</a:t>
            </a:r>
            <a:r>
              <a:rPr lang="en-US" altLang="zh-CN" sz="2800">
                <a:solidFill>
                  <a:srgbClr val="000000"/>
                </a:solidFill>
                <a:latin typeface="Times New Roman" panose="02020603050405020304" pitchFamily="18" charset="0"/>
                <a:cs typeface="Times New Roman" panose="02020603050405020304" pitchFamily="18" charset="0"/>
              </a:rPr>
              <a:t>so</a:t>
            </a:r>
            <a:r>
              <a:rPr lang="zh-CN" altLang="zh-CN" sz="2800">
                <a:solidFill>
                  <a:srgbClr val="000000"/>
                </a:solidFill>
                <a:latin typeface="Times New Roman" panose="02020603050405020304" pitchFamily="18" charset="0"/>
                <a:cs typeface="Times New Roman" panose="02020603050405020304" pitchFamily="18" charset="0"/>
              </a:rPr>
              <a:t>连接两个句子</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2871331"/>
            <a:ext cx="11430000" cy="5922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Blue whales play an important role in our world, so we must protect them.</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52273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62857"/>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Amur tigers are also known as Siberian tigers.They live in the forests in the northeastern China and Russian Far East.Unlike lions that live in groups, tigers live alone.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Amur tigers are really cool animals.They’re the world’s biggest cats.A grown-up Amur tiger can weigh up to 600 pounds.A hungry one can even eat more than 50 pounds in one night.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21242"/>
            <a:ext cx="11430000" cy="339298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Amur tigers are great hunters.They have thick yellow fur with black stripes (</a:t>
            </a:r>
            <a:r>
              <a:rPr lang="zh-CN" altLang="zh-CN" sz="2800">
                <a:solidFill>
                  <a:srgbClr val="000000"/>
                </a:solidFill>
                <a:latin typeface="Times New Roman" panose="02020603050405020304" pitchFamily="18" charset="0"/>
                <a:cs typeface="Times New Roman" panose="02020603050405020304" pitchFamily="18" charset="0"/>
              </a:rPr>
              <a:t>条纹</a:t>
            </a:r>
            <a:r>
              <a:rPr lang="en-US" altLang="zh-CN" sz="2800">
                <a:solidFill>
                  <a:srgbClr val="000000"/>
                </a:solidFill>
                <a:latin typeface="Times New Roman" panose="02020603050405020304" pitchFamily="18" charset="0"/>
                <a:cs typeface="Times New Roman" panose="02020603050405020304" pitchFamily="18" charset="0"/>
              </a:rPr>
              <a:t>), and each tiger’s stripe pattern is different.The stripes help them hide when they hunt.Amur tigers usually hunt at night because they have great eyesight and hearing.Their eyesight is six times better than ours.They can run fast and travel long distances to find food like deer, wild boars(</a:t>
            </a:r>
            <a:r>
              <a:rPr lang="zh-CN" altLang="zh-CN" sz="2800">
                <a:solidFill>
                  <a:srgbClr val="000000"/>
                </a:solidFill>
                <a:latin typeface="Times New Roman" panose="02020603050405020304" pitchFamily="18" charset="0"/>
                <a:cs typeface="Times New Roman" panose="02020603050405020304" pitchFamily="18" charset="0"/>
              </a:rPr>
              <a:t>野猪</a:t>
            </a:r>
            <a:r>
              <a:rPr lang="en-US" altLang="zh-CN" sz="2800">
                <a:solidFill>
                  <a:srgbClr val="000000"/>
                </a:solidFill>
                <a:latin typeface="Times New Roman" panose="02020603050405020304" pitchFamily="18" charset="0"/>
                <a:cs typeface="Times New Roman" panose="02020603050405020304" pitchFamily="18" charset="0"/>
              </a:rPr>
              <a:t>), and even smaller bears</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500</TotalTime>
  <Words>813</Words>
  <Application>Microsoft Office PowerPoint</Application>
  <PresentationFormat>宽屏</PresentationFormat>
  <Paragraphs>94</Paragraphs>
  <Slides>15</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15</vt:i4>
      </vt:variant>
    </vt:vector>
  </HeadingPairs>
  <TitlesOfParts>
    <vt:vector size="27"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71</cp:revision>
  <dcterms:created xsi:type="dcterms:W3CDTF">2021-07-19T03:09:34Z</dcterms:created>
  <dcterms:modified xsi:type="dcterms:W3CDTF">2025-09-15T06:21:31Z</dcterms:modified>
</cp:coreProperties>
</file>